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Inconsolat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D15C508-4BF1-451F-96D7-0456DD26B6D1}">
  <a:tblStyle styleId="{5D15C508-4BF1-451F-96D7-0456DD26B6D1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consolata-regular.fntdata"/><Relationship Id="rId20" Type="http://schemas.openxmlformats.org/officeDocument/2006/relationships/slide" Target="slides/slide15.xml"/><Relationship Id="rId41" Type="http://schemas.openxmlformats.org/officeDocument/2006/relationships/font" Target="fonts/Inconsolat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cares: if drinking can be determined by simple sensing, such as temp, hr, br, or activity, then it opens a wide array of ways to study the habits of people who drink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-"/>
              <a:defRPr/>
            </a:lvl1pPr>
            <a:lvl2pPr lvl="1">
              <a:spcBef>
                <a:spcPts val="0"/>
              </a:spcBef>
              <a:buChar char="-"/>
              <a:defRPr/>
            </a:lvl2pPr>
            <a:lvl3pPr lvl="2">
              <a:spcBef>
                <a:spcPts val="0"/>
              </a:spcBef>
              <a:buChar char="-"/>
              <a:defRPr/>
            </a:lvl3pPr>
            <a:lvl4pPr lvl="3">
              <a:spcBef>
                <a:spcPts val="0"/>
              </a:spcBef>
              <a:buChar char="-"/>
              <a:defRPr/>
            </a:lvl4pPr>
            <a:lvl5pPr lvl="4">
              <a:spcBef>
                <a:spcPts val="0"/>
              </a:spcBef>
              <a:buChar char="-"/>
              <a:defRPr/>
            </a:lvl5pPr>
            <a:lvl6pPr lvl="5">
              <a:spcBef>
                <a:spcPts val="0"/>
              </a:spcBef>
              <a:buChar char="-"/>
              <a:defRPr/>
            </a:lvl6pPr>
            <a:lvl7pPr lvl="6">
              <a:spcBef>
                <a:spcPts val="0"/>
              </a:spcBef>
              <a:buChar char="-"/>
              <a:defRPr/>
            </a:lvl7pPr>
            <a:lvl8pPr lvl="7">
              <a:spcBef>
                <a:spcPts val="0"/>
              </a:spcBef>
              <a:buChar char="-"/>
              <a:defRPr/>
            </a:lvl8pPr>
            <a:lvl9pPr lvl="8">
              <a:spcBef>
                <a:spcPts val="0"/>
              </a:spcBef>
              <a:buChar char="-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10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01.png"/><Relationship Id="rId6" Type="http://schemas.openxmlformats.org/officeDocument/2006/relationships/image" Target="../media/image09.png"/><Relationship Id="rId7" Type="http://schemas.openxmlformats.org/officeDocument/2006/relationships/image" Target="../media/image05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Deep Learning for Alcohol  Recognition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Joseph Bernstein &amp; Brandon Mendez</a:t>
            </a:r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 Spectrograms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Drink Spectrograms									No-Drink Spectrograms</a:t>
            </a: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41" name="Shape 141"/>
          <p:cNvCxnSpPr>
            <a:stCxn id="139" idx="0"/>
            <a:endCxn id="139" idx="2"/>
          </p:cNvCxnSpPr>
          <p:nvPr/>
        </p:nvCxnSpPr>
        <p:spPr>
          <a:xfrm>
            <a:off x="4572000" y="1152475"/>
            <a:ext cx="0" cy="3416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4970" l="7288" r="9127" t="18676"/>
          <a:stretch/>
        </p:blipFill>
        <p:spPr>
          <a:xfrm>
            <a:off x="4878349" y="1641750"/>
            <a:ext cx="1821475" cy="12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b="5448" l="7141" r="8549" t="16718"/>
          <a:stretch/>
        </p:blipFill>
        <p:spPr>
          <a:xfrm>
            <a:off x="6859550" y="1641750"/>
            <a:ext cx="1821475" cy="12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 b="6630" l="7847" r="9289" t="17680"/>
          <a:stretch/>
        </p:blipFill>
        <p:spPr>
          <a:xfrm>
            <a:off x="6859550" y="3013350"/>
            <a:ext cx="1821475" cy="12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6">
            <a:alphaModFix/>
          </a:blip>
          <a:srcRect b="5257" l="7849" r="9004" t="17772"/>
          <a:stretch/>
        </p:blipFill>
        <p:spPr>
          <a:xfrm>
            <a:off x="4878350" y="3013350"/>
            <a:ext cx="1821475" cy="126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7">
            <a:alphaModFix/>
          </a:blip>
          <a:srcRect b="4317" l="8128" r="9600" t="17459"/>
          <a:stretch/>
        </p:blipFill>
        <p:spPr>
          <a:xfrm>
            <a:off x="2444175" y="1641750"/>
            <a:ext cx="1821475" cy="12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8">
            <a:alphaModFix/>
          </a:blip>
          <a:srcRect b="5046" l="7587" r="9120" t="18136"/>
          <a:stretch/>
        </p:blipFill>
        <p:spPr>
          <a:xfrm>
            <a:off x="2444175" y="3013350"/>
            <a:ext cx="1821475" cy="12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9">
            <a:alphaModFix/>
          </a:blip>
          <a:srcRect b="6616" l="7870" r="10149" t="17769"/>
          <a:stretch/>
        </p:blipFill>
        <p:spPr>
          <a:xfrm>
            <a:off x="462975" y="1641750"/>
            <a:ext cx="1821475" cy="12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10">
            <a:alphaModFix/>
          </a:blip>
          <a:srcRect b="5295" l="7719" r="9279" t="17287"/>
          <a:stretch/>
        </p:blipFill>
        <p:spPr>
          <a:xfrm>
            <a:off x="462974" y="3013350"/>
            <a:ext cx="1821475" cy="12736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Shape 150"/>
          <p:cNvCxnSpPr>
            <a:stCxn id="142" idx="0"/>
            <a:endCxn id="142" idx="2"/>
          </p:cNvCxnSpPr>
          <p:nvPr/>
        </p:nvCxnSpPr>
        <p:spPr>
          <a:xfrm>
            <a:off x="5789087" y="1641750"/>
            <a:ext cx="0" cy="12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1" name="Shape 151"/>
          <p:cNvCxnSpPr/>
          <p:nvPr/>
        </p:nvCxnSpPr>
        <p:spPr>
          <a:xfrm>
            <a:off x="7770275" y="1641750"/>
            <a:ext cx="0" cy="12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2" name="Shape 152"/>
          <p:cNvCxnSpPr/>
          <p:nvPr/>
        </p:nvCxnSpPr>
        <p:spPr>
          <a:xfrm>
            <a:off x="7770275" y="3013312"/>
            <a:ext cx="0" cy="124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3" name="Shape 153"/>
          <p:cNvCxnSpPr>
            <a:stCxn id="145" idx="0"/>
            <a:endCxn id="145" idx="2"/>
          </p:cNvCxnSpPr>
          <p:nvPr/>
        </p:nvCxnSpPr>
        <p:spPr>
          <a:xfrm>
            <a:off x="5789087" y="3013350"/>
            <a:ext cx="0" cy="126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0" y="390475"/>
            <a:ext cx="914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GET data FROM excelSheet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PUT data INTO table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DROP EACH row IN table WHERE there is no instance of drinking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FOR EACH row IN table of drinking instances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GET all points IN original dataset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REMOVE all in dataset EXCEPT those within 60 minutes of the drink point.</a:t>
            </a: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PLOT points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900" y="2752675"/>
            <a:ext cx="8520600" cy="2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GET data FROM excelSheet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PUT data INTO table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DROP FROM table WHERE row was used for Drinking Spectrograms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WHILE(number of ‘No Drink’ Spectrograms ≠ number of ‘Drink’ Spectrograms)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GET random date/time, select random 60 minute time window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IF (random date/time NOT missing data) 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PLOT points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‘Drinking’ Spectrogram Algorithm</a:t>
            </a: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6900" y="2350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‘No Drinking’ Spectrogram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‘No Drinking’ Spectrogram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Data in a table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rows from table that were used for the Drinking Spectrograms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number of ‘No Drink’ Spectrograms is not equal to ‘Drink’ Spectrograms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 random date and time, and select a 30 minute time range from the table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 random date and time range is not missing data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Plot the spectrogram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Table of Contents 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-Introduction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-System and Implementation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accent4"/>
                </a:solidFill>
              </a:rPr>
              <a:t>-Results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-Future Work</a:t>
            </a: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- Standard CaffeNet</a:t>
            </a: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425" y="267943"/>
            <a:ext cx="3375874" cy="2247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434" y="2512425"/>
            <a:ext cx="3375865" cy="22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25" y="2512425"/>
            <a:ext cx="4383718" cy="22477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Shape 184"/>
          <p:cNvGraphicFramePr/>
          <p:nvPr/>
        </p:nvGraphicFramePr>
        <p:xfrm>
          <a:off x="491325" y="104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{5D15C508-4BF1-451F-96D7-0456DD26B6D1}</a:tableStyleId>
              </a:tblPr>
              <a:tblGrid>
                <a:gridCol w="2226875"/>
                <a:gridCol w="708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</a:rPr>
                        <a:t>Loss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</a:rPr>
                        <a:t>.384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</a:rPr>
                        <a:t>Training Accuracy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</a:rPr>
                        <a:t>82%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</a:rPr>
                        <a:t>Overall Accuracy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2000">
                          <a:solidFill>
                            <a:schemeClr val="lt2"/>
                          </a:solidFill>
                        </a:rPr>
                        <a:t>32%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							Initial results 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204882" y="242441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1599"/>
            <a:ext cx="4467300" cy="313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300" y="1971600"/>
            <a:ext cx="4596574" cy="31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570075" y="1152475"/>
            <a:ext cx="67008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Overall Accuracy: 45%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Results 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Learning rate was too high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Caffenet was being shown spectrograms but was not given enough time to learn the spectrograms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>
              <a:spcBef>
                <a:spcPts val="0"/>
              </a:spcBef>
              <a:buSzPct val="100000"/>
            </a:pPr>
            <a:r>
              <a:rPr lang="en" sz="2000"/>
              <a:t>Key to more accurate results is lower learning rate so Caffenet has more time learn spectrograms </a:t>
            </a: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				Learning rate adjustment 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Overall Accuracy: 55% </a:t>
            </a:r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460832" y="149391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2300"/>
            <a:ext cx="4435625" cy="313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625" y="2012311"/>
            <a:ext cx="4708374" cy="313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 Rate Adjustment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Results look better but could still go up so I decide to change gradient descent 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en" sz="2000"/>
              <a:t>Gradient Descent is a first-order optimization algorithm to find a local minimum of a function </a:t>
            </a:r>
          </a:p>
          <a:p>
            <a:pPr indent="-355600" lvl="0" marL="457200">
              <a:spcBef>
                <a:spcPts val="0"/>
              </a:spcBef>
              <a:buSzPct val="100000"/>
            </a:pPr>
            <a:r>
              <a:rPr lang="en" sz="2000"/>
              <a:t>Initially I used the default gradient descent which is SGD but decided to try Adam</a:t>
            </a:r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275"/>
            <a:ext cx="8520599" cy="4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Table of Contents 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-Introduction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-System and Implementation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-Results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-Future Work</a:t>
            </a:r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Gradient Descent 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Relates to caffenet because gradient descent will make many small iterations towards the local minimum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For deep learning this means iterations towards editing the weights getting closer to the highest accuracy </a:t>
            </a: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Adam Algorithm 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Overall Accuracy: 65% </a:t>
            </a:r>
          </a:p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8518982" y="514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5675"/>
            <a:ext cx="4418656" cy="30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00" y="2105675"/>
            <a:ext cx="4579399" cy="30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Loss Layer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Search for more parameters to change and start to research loss layer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Loss Layer drives learning by comparing a predicted target to an actual output and assigning cost to minimize weights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 have been using Softmax as my loss layer and I changed to Hingeloss to observe the results </a:t>
            </a:r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Hingeloss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Overall Accuracy: 65%</a:t>
            </a: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8597400" y="51425"/>
            <a:ext cx="5466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0327"/>
            <a:ext cx="4351315" cy="31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652" y="2040327"/>
            <a:ext cx="4544349" cy="310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Confusion Matrix </a:t>
            </a:r>
          </a:p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00" y="1652637"/>
            <a:ext cx="46005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the correct frequency for heart rate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We were inspired by waveforms of speech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We know what range the frequency of waveforms of speech usually occur at however, we have no idea how what that range is for heart rate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How can we find that range? </a:t>
            </a:r>
          </a:p>
          <a:p>
            <a:pPr indent="-368300" lvl="0" marL="457200">
              <a:spcBef>
                <a:spcPts val="0"/>
              </a:spcBef>
              <a:buSzPct val="100000"/>
            </a:pPr>
            <a:r>
              <a:rPr lang="en" sz="2200"/>
              <a:t>The solution is using feature vectors </a:t>
            </a:r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Vectors 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Feature vectors show what caffenet is seeing when it is shown an image 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It can show where exactly it is extracting the most features from an image which in this case would mean show where the frequency range is </a:t>
            </a: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Vectors</a:t>
            </a:r>
          </a:p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25" y="1093125"/>
            <a:ext cx="7046750" cy="39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 </a:t>
            </a:r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" y="1152475"/>
            <a:ext cx="4170900" cy="39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125" y="1152475"/>
            <a:ext cx="3802174" cy="390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</a:t>
            </a:r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3721174" cy="39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125" y="1152475"/>
            <a:ext cx="3721174" cy="39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Table of Contents 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accent4"/>
                </a:solidFill>
              </a:rPr>
              <a:t>-Introduction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-System and Implementation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-Results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-Future Work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 </a:t>
            </a: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025" y="1152475"/>
            <a:ext cx="50114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Bad </a:t>
            </a:r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0" y="1152475"/>
            <a:ext cx="4300850" cy="399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724" y="1152475"/>
            <a:ext cx="3923424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Table of Contents 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-Introduction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-System and Implementation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-Results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accent4"/>
                </a:solidFill>
              </a:rPr>
              <a:t>-Future Work</a:t>
            </a:r>
          </a:p>
        </p:txBody>
      </p:sp>
      <p:sp>
        <p:nvSpPr>
          <p:cNvPr id="323" name="Shape 3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Spectrograms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Logarithm Scale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Zoom on Frequencies/Time Window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Gray Scale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CNN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Determine which Spectrograms are not properly identified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en" sz="2400"/>
              <a:t>GoogleNet</a:t>
            </a:r>
          </a:p>
          <a:p>
            <a:pPr indent="-381000" lvl="1" marL="914400">
              <a:spcBef>
                <a:spcPts val="0"/>
              </a:spcBef>
              <a:buSzPct val="100000"/>
            </a:pPr>
            <a:r>
              <a:rPr lang="en" sz="2400"/>
              <a:t>Test with other Spectrograms generated from Python</a:t>
            </a:r>
          </a:p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Questions?</a:t>
            </a:r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After drinking, physical changes occur in the body to be able to handle the digestion of alcohol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Can this information be used to detect whether or not someone has consumed alcohol?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Why does this matter?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650" y="3581950"/>
            <a:ext cx="2134500" cy="155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100" y="3734350"/>
            <a:ext cx="2509099" cy="13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Solution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923875"/>
            <a:ext cx="3912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Generate visual portrayals of the sensor data (in the form of a Spectrogram)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Train a Convolutional Neural Network (CNN) using the generated Spectrograms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Test the CNN to see results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87" name="Shape 87"/>
          <p:cNvGrpSpPr/>
          <p:nvPr/>
        </p:nvGrpSpPr>
        <p:grpSpPr>
          <a:xfrm>
            <a:off x="4224333" y="735741"/>
            <a:ext cx="4608927" cy="3860505"/>
            <a:chOff x="1922625" y="493950"/>
            <a:chExt cx="4526100" cy="5376000"/>
          </a:xfrm>
        </p:grpSpPr>
        <p:sp>
          <p:nvSpPr>
            <p:cNvPr id="88" name="Shape 88"/>
            <p:cNvSpPr/>
            <p:nvPr/>
          </p:nvSpPr>
          <p:spPr>
            <a:xfrm>
              <a:off x="1922625" y="493950"/>
              <a:ext cx="4526100" cy="5376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4296755" y="3664500"/>
              <a:ext cx="252600" cy="1263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2331950" y="1636937"/>
              <a:ext cx="942000" cy="7008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Wearable Sensors</a:t>
              </a:r>
            </a:p>
          </p:txBody>
        </p:sp>
        <p:cxnSp>
          <p:nvCxnSpPr>
            <p:cNvPr id="91" name="Shape 91"/>
            <p:cNvCxnSpPr>
              <a:stCxn id="90" idx="0"/>
              <a:endCxn id="92" idx="2"/>
            </p:cNvCxnSpPr>
            <p:nvPr/>
          </p:nvCxnSpPr>
          <p:spPr>
            <a:xfrm flipH="1" rot="10800000">
              <a:off x="2802950" y="1298237"/>
              <a:ext cx="126300" cy="3387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92" name="Shape 92"/>
            <p:cNvSpPr/>
            <p:nvPr/>
          </p:nvSpPr>
          <p:spPr>
            <a:xfrm>
              <a:off x="2067750" y="574375"/>
              <a:ext cx="1723200" cy="7239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Excel Spreadsheet (store data)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4550944" y="597333"/>
              <a:ext cx="1723200" cy="9015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Convert data to Spectrograms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(with Python script) </a:t>
              </a:r>
            </a:p>
          </p:txBody>
        </p:sp>
        <p:cxnSp>
          <p:nvCxnSpPr>
            <p:cNvPr id="94" name="Shape 94"/>
            <p:cNvCxnSpPr>
              <a:stCxn id="92" idx="3"/>
              <a:endCxn id="93" idx="1"/>
            </p:cNvCxnSpPr>
            <p:nvPr/>
          </p:nvCxnSpPr>
          <p:spPr>
            <a:xfrm>
              <a:off x="3790950" y="936325"/>
              <a:ext cx="760200" cy="111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95" name="Shape 95"/>
            <p:cNvSpPr/>
            <p:nvPr/>
          </p:nvSpPr>
          <p:spPr>
            <a:xfrm>
              <a:off x="2567830" y="2337750"/>
              <a:ext cx="3710448" cy="1539323"/>
            </a:xfrm>
            <a:prstGeom prst="cloud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Deep Learning with Caffe (Amazon AWS EC2 Server)</a:t>
              </a:r>
            </a:p>
          </p:txBody>
        </p:sp>
        <p:cxnSp>
          <p:nvCxnSpPr>
            <p:cNvPr id="96" name="Shape 96"/>
            <p:cNvCxnSpPr>
              <a:stCxn id="93" idx="2"/>
              <a:endCxn id="95" idx="3"/>
            </p:cNvCxnSpPr>
            <p:nvPr/>
          </p:nvCxnSpPr>
          <p:spPr>
            <a:xfrm flipH="1">
              <a:off x="4422844" y="1498833"/>
              <a:ext cx="989700" cy="9270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97" name="Shape 97"/>
            <p:cNvSpPr/>
            <p:nvPr/>
          </p:nvSpPr>
          <p:spPr>
            <a:xfrm>
              <a:off x="2929242" y="4929803"/>
              <a:ext cx="3055500" cy="8031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Output: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Whether or not the person has been drinking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Table of Contents 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-Introduction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accent4"/>
                </a:solidFill>
              </a:rPr>
              <a:t>-System and Implementation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-Results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-Future Work</a:t>
            </a: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CaffeNet</a:t>
            </a: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938212"/>
            <a:ext cx="607695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258200" y="957900"/>
            <a:ext cx="24945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lt2"/>
                </a:solidFill>
              </a:rPr>
              <a:t>Scales any image to 224x224 as input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lt2"/>
                </a:solidFill>
              </a:rPr>
              <a:t>Take various subsections of image to find features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chemeClr val="lt2"/>
                </a:solidFill>
              </a:rPr>
              <a:t>Functions as “black box”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Spectrogram</a:t>
            </a:r>
          </a:p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4462" l="6267" r="8691" t="17118"/>
          <a:stretch/>
        </p:blipFill>
        <p:spPr>
          <a:xfrm>
            <a:off x="5146749" y="1003400"/>
            <a:ext cx="3682075" cy="25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311700" y="4080625"/>
            <a:ext cx="8599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plot.Spectrogram(Datapoint=Data, NFFT=50, Fs=0.2, Noverlap=49, Pad_To=256)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378250" y="941525"/>
            <a:ext cx="43896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NFFT: 50, Number of Datapoints in each calculation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Fs: 0.2, Sampling Frequency, based off of time segments in the original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Noverlap: 49, Overlap of each calculation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Pad To: 256, used for increasing number of calculations (more data points).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5195150" y="3728525"/>
            <a:ext cx="3459900" cy="30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" name="Shape 123"/>
          <p:cNvCxnSpPr/>
          <p:nvPr/>
        </p:nvCxnSpPr>
        <p:spPr>
          <a:xfrm flipH="1" rot="10800000">
            <a:off x="4965400" y="1049650"/>
            <a:ext cx="43800" cy="2391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" name="Shape 124"/>
          <p:cNvSpPr txBox="1"/>
          <p:nvPr/>
        </p:nvSpPr>
        <p:spPr>
          <a:xfrm>
            <a:off x="6447625" y="3680775"/>
            <a:ext cx="19416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Time (s)</a:t>
            </a:r>
          </a:p>
        </p:txBody>
      </p:sp>
      <p:sp>
        <p:nvSpPr>
          <p:cNvPr id="125" name="Shape 125"/>
          <p:cNvSpPr txBox="1"/>
          <p:nvPr/>
        </p:nvSpPr>
        <p:spPr>
          <a:xfrm rot="-5400000">
            <a:off x="3672975" y="2232075"/>
            <a:ext cx="19416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</a:rPr>
              <a:t>Frequency (Hz)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 Used</a:t>
            </a: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aphicFrame>
        <p:nvGraphicFramePr>
          <p:cNvPr id="132" name="Shape 132"/>
          <p:cNvGraphicFramePr/>
          <p:nvPr/>
        </p:nvGraphicFramePr>
        <p:xfrm>
          <a:off x="199300" y="88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{5D15C508-4BF1-451F-96D7-0456DD26B6D1}</a:tableStyleId>
              </a:tblPr>
              <a:tblGrid>
                <a:gridCol w="1754875"/>
                <a:gridCol w="1955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Drink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50 Spectrograms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No-Drink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50 Spectrograms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Training Data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39</a:t>
                      </a:r>
                      <a:r>
                        <a:rPr lang="en" sz="1800">
                          <a:solidFill>
                            <a:schemeClr val="lt2"/>
                          </a:solidFill>
                        </a:rPr>
                        <a:t> Drink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39 No-Drink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Testing Data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11</a:t>
                      </a:r>
                      <a:r>
                        <a:rPr lang="en" sz="1800">
                          <a:solidFill>
                            <a:schemeClr val="lt2"/>
                          </a:solidFill>
                        </a:rPr>
                        <a:t> Drink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11 No-Drink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Data Collected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MCMRT 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Data Points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1,077,967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Spectrograms Generated In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</a:rPr>
                        <a:t>Python’s MatPlotLib and MATLAB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133" name="Shape 133" title="Training vs Test Dat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950" y="1313475"/>
            <a:ext cx="4704349" cy="28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